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3" r:id="rId11"/>
    <p:sldId id="266" r:id="rId12"/>
    <p:sldId id="269" r:id="rId13"/>
    <p:sldId id="267" r:id="rId14"/>
    <p:sldId id="268" r:id="rId1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82CD-D356-48D7-972A-B4B18F1679CF}" type="datetimeFigureOut">
              <a:rPr lang="de-CH" smtClean="0"/>
              <a:t>26.11.2017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3A79F-BEDB-406C-87BE-33146EB9057F}" type="slidenum">
              <a:rPr lang="de-CH" smtClean="0"/>
              <a:t>‹Nr.›</a:t>
            </a:fld>
            <a:endParaRPr lang="de-CH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82CD-D356-48D7-972A-B4B18F1679CF}" type="datetimeFigureOut">
              <a:rPr lang="de-CH" smtClean="0"/>
              <a:t>26.11.2017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3A79F-BEDB-406C-87BE-33146EB9057F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82CD-D356-48D7-972A-B4B18F1679CF}" type="datetimeFigureOut">
              <a:rPr lang="de-CH" smtClean="0"/>
              <a:t>26.11.2017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3A79F-BEDB-406C-87BE-33146EB9057F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82CD-D356-48D7-972A-B4B18F1679CF}" type="datetimeFigureOut">
              <a:rPr lang="de-CH" smtClean="0"/>
              <a:t>26.11.2017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3A79F-BEDB-406C-87BE-33146EB9057F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82CD-D356-48D7-972A-B4B18F1679CF}" type="datetimeFigureOut">
              <a:rPr lang="de-CH" smtClean="0"/>
              <a:t>26.11.2017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3A79F-BEDB-406C-87BE-33146EB9057F}" type="slidenum">
              <a:rPr lang="de-CH" smtClean="0"/>
              <a:t>‹Nr.›</a:t>
            </a:fld>
            <a:endParaRPr lang="de-CH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82CD-D356-48D7-972A-B4B18F1679CF}" type="datetimeFigureOut">
              <a:rPr lang="de-CH" smtClean="0"/>
              <a:t>26.11.2017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3A79F-BEDB-406C-87BE-33146EB9057F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82CD-D356-48D7-972A-B4B18F1679CF}" type="datetimeFigureOut">
              <a:rPr lang="de-CH" smtClean="0"/>
              <a:t>26.11.2017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3A79F-BEDB-406C-87BE-33146EB9057F}" type="slidenum">
              <a:rPr lang="de-CH" smtClean="0"/>
              <a:t>‹Nr.›</a:t>
            </a:fld>
            <a:endParaRPr lang="de-CH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82CD-D356-48D7-972A-B4B18F1679CF}" type="datetimeFigureOut">
              <a:rPr lang="de-CH" smtClean="0"/>
              <a:t>26.11.2017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3A79F-BEDB-406C-87BE-33146EB9057F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82CD-D356-48D7-972A-B4B18F1679CF}" type="datetimeFigureOut">
              <a:rPr lang="de-CH" smtClean="0"/>
              <a:t>26.11.2017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3A79F-BEDB-406C-87BE-33146EB9057F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82CD-D356-48D7-972A-B4B18F1679CF}" type="datetimeFigureOut">
              <a:rPr lang="de-CH" smtClean="0"/>
              <a:t>26.11.2017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3A79F-BEDB-406C-87BE-33146EB9057F}" type="slidenum">
              <a:rPr lang="de-CH" smtClean="0"/>
              <a:t>‹Nr.›</a:t>
            </a:fld>
            <a:endParaRPr lang="de-CH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82CD-D356-48D7-972A-B4B18F1679CF}" type="datetimeFigureOut">
              <a:rPr lang="de-CH" smtClean="0"/>
              <a:t>26.11.2017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3A79F-BEDB-406C-87BE-33146EB9057F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C9F82CD-D356-48D7-972A-B4B18F1679CF}" type="datetimeFigureOut">
              <a:rPr lang="de-CH" smtClean="0"/>
              <a:t>26.11.2017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233A79F-BEDB-406C-87BE-33146EB9057F}" type="slidenum">
              <a:rPr lang="de-CH" smtClean="0"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01040" y="3229967"/>
            <a:ext cx="7848600" cy="1927225"/>
          </a:xfrm>
        </p:spPr>
        <p:txBody>
          <a:bodyPr>
            <a:normAutofit fontScale="90000"/>
          </a:bodyPr>
          <a:lstStyle/>
          <a:p>
            <a:r>
              <a:rPr lang="de-CH" dirty="0"/>
              <a:t>Der Umgang mit </a:t>
            </a:r>
            <a:r>
              <a:rPr lang="de-CH" dirty="0" smtClean="0"/>
              <a:t>Ehrenamtlichen</a:t>
            </a:r>
            <a:br>
              <a:rPr lang="de-CH" dirty="0" smtClean="0"/>
            </a:br>
            <a:r>
              <a:rPr lang="de-CH" dirty="0" smtClean="0"/>
              <a:t> </a:t>
            </a:r>
            <a:br>
              <a:rPr lang="de-CH" dirty="0" smtClean="0"/>
            </a:br>
            <a:r>
              <a:rPr lang="de-CH" dirty="0"/>
              <a:t/>
            </a:r>
            <a:br>
              <a:rPr lang="de-CH" dirty="0"/>
            </a:b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4869160"/>
            <a:ext cx="6400800" cy="1752600"/>
          </a:xfrm>
        </p:spPr>
        <p:txBody>
          <a:bodyPr>
            <a:normAutofit/>
          </a:bodyPr>
          <a:lstStyle/>
          <a:p>
            <a:endParaRPr lang="de-CH" dirty="0" smtClean="0"/>
          </a:p>
          <a:p>
            <a:r>
              <a:rPr lang="de-CH" dirty="0" smtClean="0"/>
              <a:t>Kurzvortrag von Elias Meier</a:t>
            </a:r>
            <a:br>
              <a:rPr lang="de-CH" dirty="0" smtClean="0"/>
            </a:br>
            <a:r>
              <a:rPr lang="de-CH" dirty="0" smtClean="0"/>
              <a:t>Vorstand AGP Schweiz</a:t>
            </a:r>
            <a:endParaRPr lang="de-CH" dirty="0"/>
          </a:p>
        </p:txBody>
      </p:sp>
      <p:sp>
        <p:nvSpPr>
          <p:cNvPr id="5" name="Textfeld 4"/>
          <p:cNvSpPr txBox="1"/>
          <p:nvPr/>
        </p:nvSpPr>
        <p:spPr>
          <a:xfrm>
            <a:off x="827584" y="3645024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CH" sz="3600" dirty="0" smtClean="0"/>
              <a:t>zwei Welten </a:t>
            </a:r>
            <a:r>
              <a:rPr lang="de-CH" sz="3600" dirty="0" smtClean="0"/>
              <a:t>prallen aufeinander</a:t>
            </a:r>
          </a:p>
          <a:p>
            <a:pPr algn="r"/>
            <a:r>
              <a:rPr lang="de-CH" sz="3600" dirty="0" smtClean="0"/>
              <a:t>Ein didaktischer Ansatz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85898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Besondere Erfahrungen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de-CH" dirty="0" smtClean="0"/>
              <a:t>Metalldetektoren &amp; Naturliebhaber</a:t>
            </a:r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de-CH" dirty="0" smtClean="0"/>
              <a:t>Wege verlassen?</a:t>
            </a:r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de-CH" dirty="0" smtClean="0"/>
              <a:t>Die Keltenfrage</a:t>
            </a:r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de-CH" dirty="0" smtClean="0"/>
              <a:t>Esoterik &amp; Wissenschaft?</a:t>
            </a:r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de-CH" dirty="0" smtClean="0"/>
              <a:t>Finanzielle Situation</a:t>
            </a:r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de-CH" dirty="0" smtClean="0"/>
              <a:t>&gt;&gt; Spesenentschädigung, wenn Ehrenamtliche als solche bei Kantonsarchäologie registriert / im Auftrag unterwegs sind?</a:t>
            </a:r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de-CH" dirty="0" smtClean="0"/>
              <a:t>&gt;&gt; Versicherungsschutz und Versicherungsrecht</a:t>
            </a:r>
            <a:endParaRPr lang="de-CH" dirty="0"/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de-CH" dirty="0" smtClean="0"/>
              <a:t>&gt;&gt; Situation / Erfahrungen in / aus Deutschland</a:t>
            </a:r>
          </a:p>
          <a:p>
            <a:pPr>
              <a:spcAft>
                <a:spcPts val="600"/>
              </a:spcAft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5181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Folgerungen I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de-CH" dirty="0" smtClean="0"/>
              <a:t>Professionalisieren von Ehrenamtlichen dient dem Schutz und dem wissenschaftlichen Umgang mit «Archäologie»</a:t>
            </a:r>
          </a:p>
          <a:p>
            <a:pPr>
              <a:spcAft>
                <a:spcPts val="600"/>
              </a:spcAft>
            </a:pPr>
            <a:r>
              <a:rPr lang="de-CH" dirty="0" smtClean="0"/>
              <a:t>&gt;&gt; Ehrenamtlichen-Konzept als Prävention</a:t>
            </a:r>
            <a:br>
              <a:rPr lang="de-CH" dirty="0" smtClean="0"/>
            </a:br>
            <a:endParaRPr lang="de-CH" dirty="0" smtClean="0"/>
          </a:p>
          <a:p>
            <a:pPr>
              <a:spcAft>
                <a:spcPts val="600"/>
              </a:spcAft>
            </a:pPr>
            <a:r>
              <a:rPr lang="de-CH" dirty="0" smtClean="0"/>
              <a:t>Professionalisieren bedeutet Ausbildung &gt;&gt; Didaktik</a:t>
            </a:r>
          </a:p>
          <a:p>
            <a:pPr>
              <a:spcAft>
                <a:spcPts val="600"/>
              </a:spcAft>
            </a:pPr>
            <a:r>
              <a:rPr lang="de-CH" dirty="0" smtClean="0"/>
              <a:t>Lebenswelt der Ehrenamtlichen unterscheidet sich grundlegend von derjenigen eines Archäologen</a:t>
            </a:r>
          </a:p>
          <a:p>
            <a:pPr>
              <a:spcAft>
                <a:spcPts val="600"/>
              </a:spcAft>
            </a:pPr>
            <a:r>
              <a:rPr lang="de-CH" dirty="0" smtClean="0"/>
              <a:t>Der Archäologe muss Rolle des Ehrenamtlichen als Lerner verstehen</a:t>
            </a:r>
          </a:p>
        </p:txBody>
      </p:sp>
    </p:spTree>
    <p:extLst>
      <p:ext uri="{BB962C8B-B14F-4D97-AF65-F5344CB8AC3E}">
        <p14:creationId xmlns:p14="http://schemas.microsoft.com/office/powerpoint/2010/main" val="10645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Folgerungen II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de-CH" dirty="0"/>
              <a:t>Ehrenamtlichen-Konzept </a:t>
            </a:r>
            <a:r>
              <a:rPr lang="de-CH" dirty="0" smtClean="0"/>
              <a:t>berücksichtigt in der </a:t>
            </a:r>
            <a:r>
              <a:rPr lang="de-CH" dirty="0"/>
              <a:t>Ausbildung </a:t>
            </a:r>
            <a:r>
              <a:rPr lang="de-CH" dirty="0" smtClean="0"/>
              <a:t>von Ehrenamtlichen:</a:t>
            </a:r>
          </a:p>
          <a:p>
            <a:pPr marL="457200" indent="-457200">
              <a:spcAft>
                <a:spcPts val="600"/>
              </a:spcAft>
              <a:buFont typeface="+mj-lt"/>
              <a:buAutoNum type="alphaLcParenR"/>
            </a:pPr>
            <a:r>
              <a:rPr lang="de-CH" dirty="0" smtClean="0"/>
              <a:t>Vermittlung fachspezifischer Kenntnisse über die Wissenschaft, das System und geltendes Recht</a:t>
            </a:r>
          </a:p>
          <a:p>
            <a:pPr marL="457200" indent="-457200">
              <a:spcAft>
                <a:spcPts val="600"/>
              </a:spcAft>
              <a:buFont typeface="+mj-lt"/>
              <a:buAutoNum type="alphaLcParenR"/>
            </a:pPr>
            <a:r>
              <a:rPr lang="de-CH" dirty="0" smtClean="0"/>
              <a:t>Vermittlung von grundlegenden, praktischen Fähigkeiten </a:t>
            </a:r>
            <a:r>
              <a:rPr lang="de-CH" dirty="0"/>
              <a:t>und </a:t>
            </a:r>
            <a:r>
              <a:rPr lang="de-CH" dirty="0" smtClean="0"/>
              <a:t>Fertigkeiten (Methoden)</a:t>
            </a:r>
          </a:p>
          <a:p>
            <a:pPr marL="457200" indent="-457200">
              <a:spcAft>
                <a:spcPts val="600"/>
              </a:spcAft>
              <a:buFont typeface="+mj-lt"/>
              <a:buAutoNum type="alphaLcParenR"/>
            </a:pPr>
            <a:r>
              <a:rPr lang="de-CH" dirty="0" smtClean="0"/>
              <a:t>Sorgt für organisierte Kooperation &amp; Kontakt</a:t>
            </a:r>
            <a:br>
              <a:rPr lang="de-CH" dirty="0" smtClean="0"/>
            </a:br>
            <a:r>
              <a:rPr lang="de-CH" dirty="0" smtClean="0"/>
              <a:t>Ziel: Einbinden des Ehrenamtlichen in professionelle Prozesse</a:t>
            </a:r>
          </a:p>
          <a:p>
            <a:pPr marL="457200" indent="-457200">
              <a:spcAft>
                <a:spcPts val="600"/>
              </a:spcAft>
              <a:buFont typeface="+mj-lt"/>
              <a:buAutoNum type="alphaLcParenR"/>
            </a:pPr>
            <a:r>
              <a:rPr lang="de-CH" b="1" dirty="0" smtClean="0"/>
              <a:t>Führt das Interesse, etwas zu finden, zum Interesse, der Wissenschaft einen Beitrag zu leisten.</a:t>
            </a:r>
            <a:endParaRPr lang="de-CH" b="1" dirty="0"/>
          </a:p>
          <a:p>
            <a:pPr>
              <a:spcAft>
                <a:spcPts val="600"/>
              </a:spcAft>
            </a:pPr>
            <a:endParaRPr lang="de-CH" dirty="0" smtClean="0"/>
          </a:p>
        </p:txBody>
      </p:sp>
    </p:spTree>
    <p:extLst>
      <p:ext uri="{BB962C8B-B14F-4D97-AF65-F5344CB8AC3E}">
        <p14:creationId xmlns:p14="http://schemas.microsoft.com/office/powerpoint/2010/main" val="199680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Ausblick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 smtClean="0"/>
          </a:p>
          <a:p>
            <a:r>
              <a:rPr lang="de-CH" dirty="0" smtClean="0"/>
              <a:t>Arbeitsgemeinschaft für Prospektion: Vorstand</a:t>
            </a:r>
          </a:p>
          <a:p>
            <a:r>
              <a:rPr lang="de-CH" dirty="0" smtClean="0"/>
              <a:t>Kontakt mit Kantonsarchäologien &amp; Ehrenamtlichen</a:t>
            </a:r>
          </a:p>
          <a:p>
            <a:endParaRPr lang="de-CH" dirty="0"/>
          </a:p>
          <a:p>
            <a:r>
              <a:rPr lang="de-CH" dirty="0" smtClean="0"/>
              <a:t>Sammeln von Ideen, offenen Fragen, Dringlichkeiten</a:t>
            </a:r>
          </a:p>
          <a:p>
            <a:endParaRPr lang="de-CH" dirty="0"/>
          </a:p>
          <a:p>
            <a:r>
              <a:rPr lang="de-CH" dirty="0" smtClean="0"/>
              <a:t>Erarbeiten eines Konzeptes / mehrerer Konzepte</a:t>
            </a:r>
          </a:p>
          <a:p>
            <a:endParaRPr lang="de-CH" dirty="0"/>
          </a:p>
          <a:p>
            <a:r>
              <a:rPr lang="de-CH" dirty="0" smtClean="0"/>
              <a:t>Horizont 2018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2287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Besten Dank für ihre Aufmerksamkeit!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 smtClean="0"/>
          </a:p>
          <a:p>
            <a:r>
              <a:rPr lang="de-CH" dirty="0" smtClean="0"/>
              <a:t>Elias Meier</a:t>
            </a:r>
            <a:br>
              <a:rPr lang="de-CH" dirty="0" smtClean="0"/>
            </a:br>
            <a:r>
              <a:rPr lang="de-CH" dirty="0" smtClean="0"/>
              <a:t>Vorstand Arbeitsgemeinschaft Prospektion Schweiz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72334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Schutz und andere Interessen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endParaRPr lang="de-CH" dirty="0" smtClean="0"/>
          </a:p>
          <a:p>
            <a:pPr>
              <a:spcAft>
                <a:spcPts val="1200"/>
              </a:spcAft>
            </a:pPr>
            <a:r>
              <a:rPr lang="de-CH" dirty="0" smtClean="0"/>
              <a:t>Freiheitsprinzip: </a:t>
            </a:r>
            <a:br>
              <a:rPr lang="de-CH" dirty="0" smtClean="0"/>
            </a:br>
            <a:r>
              <a:rPr lang="de-CH" dirty="0" smtClean="0"/>
              <a:t>Man darf alles, was dem anderen nicht schadet</a:t>
            </a:r>
          </a:p>
          <a:p>
            <a:pPr>
              <a:spcAft>
                <a:spcPts val="1200"/>
              </a:spcAft>
            </a:pPr>
            <a:r>
              <a:rPr lang="de-CH" dirty="0" smtClean="0"/>
              <a:t>In der Schweiz: </a:t>
            </a:r>
            <a:br>
              <a:rPr lang="de-CH" dirty="0" smtClean="0"/>
            </a:br>
            <a:r>
              <a:rPr lang="de-CH" dirty="0" smtClean="0"/>
              <a:t>Bewegungsfreiheit, besonders auf Wiese &amp; Wald</a:t>
            </a:r>
          </a:p>
          <a:p>
            <a:pPr>
              <a:spcAft>
                <a:spcPts val="1200"/>
              </a:spcAft>
            </a:pPr>
            <a:r>
              <a:rPr lang="de-CH" dirty="0" smtClean="0"/>
              <a:t>Auf oder unter Wiese &amp; Wald:</a:t>
            </a:r>
            <a:br>
              <a:rPr lang="de-CH" dirty="0" smtClean="0"/>
            </a:br>
            <a:r>
              <a:rPr lang="de-CH" dirty="0" smtClean="0"/>
              <a:t>«Archäologie»</a:t>
            </a:r>
            <a:endParaRPr lang="de-CH" dirty="0"/>
          </a:p>
          <a:p>
            <a:pPr>
              <a:spcAft>
                <a:spcPts val="1200"/>
              </a:spcAft>
            </a:pPr>
            <a:r>
              <a:rPr lang="de-CH" dirty="0" smtClean="0"/>
              <a:t>Archäologische Fundstellen sind Allgemeingut, die sich gegen Eingriffe nicht wehren können.</a:t>
            </a:r>
          </a:p>
        </p:txBody>
      </p:sp>
    </p:spTree>
    <p:extLst>
      <p:ext uri="{BB962C8B-B14F-4D97-AF65-F5344CB8AC3E}">
        <p14:creationId xmlns:p14="http://schemas.microsoft.com/office/powerpoint/2010/main" val="290527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Schutz als öffentliches Interesse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endParaRPr lang="de-CH" dirty="0" smtClean="0"/>
          </a:p>
          <a:p>
            <a:pPr>
              <a:spcAft>
                <a:spcPts val="1200"/>
              </a:spcAft>
            </a:pPr>
            <a:r>
              <a:rPr lang="de-CH" dirty="0" smtClean="0"/>
              <a:t>Jeder Eingriff ein Schaden</a:t>
            </a:r>
          </a:p>
          <a:p>
            <a:pPr>
              <a:spcAft>
                <a:spcPts val="1200"/>
              </a:spcAft>
            </a:pPr>
            <a:r>
              <a:rPr lang="de-CH" dirty="0" smtClean="0"/>
              <a:t>Schadensbegrenzung mittels wissenschaftlicher Erforschung und durch professionelles Verhalten.</a:t>
            </a:r>
            <a:endParaRPr lang="de-CH" dirty="0"/>
          </a:p>
          <a:p>
            <a:pPr>
              <a:spcAft>
                <a:spcPts val="1200"/>
              </a:spcAft>
            </a:pPr>
            <a:r>
              <a:rPr lang="de-CH" dirty="0" smtClean="0"/>
              <a:t>&gt;&gt; </a:t>
            </a:r>
            <a:r>
              <a:rPr lang="de-CH" dirty="0"/>
              <a:t>Grundfrage: Wie schützt man die Archäologie vor unprofessionellem Verhalten? </a:t>
            </a:r>
          </a:p>
          <a:p>
            <a:pPr>
              <a:spcAft>
                <a:spcPts val="1200"/>
              </a:spcAft>
            </a:pPr>
            <a:r>
              <a:rPr lang="de-CH" dirty="0"/>
              <a:t>Wie professionalisiert man das Verhalten von Nicht-Professionellen gegenüber der </a:t>
            </a:r>
            <a:r>
              <a:rPr lang="de-CH" dirty="0" smtClean="0"/>
              <a:t>«Archäologie»?</a:t>
            </a:r>
          </a:p>
          <a:p>
            <a:pPr>
              <a:spcAft>
                <a:spcPts val="1200"/>
              </a:spcAft>
            </a:pPr>
            <a:r>
              <a:rPr lang="de-CH" dirty="0" smtClean="0"/>
              <a:t>Professionell: Sachkundig, fachmännisch, qualifiziert</a:t>
            </a:r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132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Professionalisierung von Ehrenamtlichen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endParaRPr lang="de-CH" dirty="0" smtClean="0"/>
          </a:p>
          <a:p>
            <a:pPr>
              <a:spcAft>
                <a:spcPts val="1200"/>
              </a:spcAft>
            </a:pPr>
            <a:r>
              <a:rPr lang="de-CH" dirty="0" smtClean="0"/>
              <a:t>Aktueller Fokus: Ehrenamtliche</a:t>
            </a:r>
          </a:p>
          <a:p>
            <a:pPr>
              <a:spcAft>
                <a:spcPts val="1200"/>
              </a:spcAft>
            </a:pPr>
            <a:r>
              <a:rPr lang="de-CH" dirty="0" smtClean="0"/>
              <a:t>Ehrenamtlicher: kostenlos, gebührenfrei</a:t>
            </a:r>
          </a:p>
          <a:p>
            <a:pPr>
              <a:spcAft>
                <a:spcPts val="1200"/>
              </a:spcAft>
            </a:pPr>
            <a:r>
              <a:rPr lang="de-CH" dirty="0" smtClean="0"/>
              <a:t>Archäologie: Prospektoren, v. a. Sondengänger, Grabungshilfen u. a.</a:t>
            </a:r>
          </a:p>
          <a:p>
            <a:pPr>
              <a:spcAft>
                <a:spcPts val="1200"/>
              </a:spcAft>
            </a:pPr>
            <a:r>
              <a:rPr lang="de-CH" dirty="0" smtClean="0"/>
              <a:t>Archäologie in der Schweiz: v. a. kantonale Angelegenheit</a:t>
            </a:r>
          </a:p>
          <a:p>
            <a:pPr>
              <a:spcAft>
                <a:spcPts val="1200"/>
              </a:spcAft>
            </a:pPr>
            <a:r>
              <a:rPr lang="de-CH" dirty="0"/>
              <a:t>Stand meiner Kenntnis: Ehrenamtliche Tätigkeiten sind nirgends </a:t>
            </a:r>
            <a:r>
              <a:rPr lang="de-CH" dirty="0" smtClean="0"/>
              <a:t>total untersagt</a:t>
            </a:r>
            <a:r>
              <a:rPr lang="de-CH" dirty="0"/>
              <a:t>.</a:t>
            </a:r>
          </a:p>
          <a:p>
            <a:pPr>
              <a:spcAft>
                <a:spcPts val="1200"/>
              </a:spcAft>
            </a:pPr>
            <a:r>
              <a:rPr lang="de-CH" dirty="0" smtClean="0"/>
              <a:t>Je nach Kanton und Kantonsarchäologie Konzept zum Umgang mit Ehrenamtlichen vorhanden.</a:t>
            </a:r>
          </a:p>
        </p:txBody>
      </p:sp>
    </p:spTree>
    <p:extLst>
      <p:ext uri="{BB962C8B-B14F-4D97-AF65-F5344CB8AC3E}">
        <p14:creationId xmlns:p14="http://schemas.microsoft.com/office/powerpoint/2010/main" val="145563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Professionalisierung von Ehrenamtlichen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endParaRPr lang="de-CH" dirty="0" smtClean="0"/>
          </a:p>
          <a:p>
            <a:pPr>
              <a:spcAft>
                <a:spcPts val="1200"/>
              </a:spcAft>
            </a:pPr>
            <a:r>
              <a:rPr lang="de-CH" dirty="0" smtClean="0"/>
              <a:t>Vorstand AGP: Konzept zur </a:t>
            </a:r>
            <a:r>
              <a:rPr lang="de-CH" dirty="0"/>
              <a:t>F</a:t>
            </a:r>
            <a:r>
              <a:rPr lang="de-CH" dirty="0" smtClean="0"/>
              <a:t>örderung der Professionalisierung von Ehrenamtlichen in der Schweiz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827584" y="519958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600" b="1" dirty="0" smtClean="0"/>
              <a:t>Ziel</a:t>
            </a:r>
            <a:endParaRPr lang="de-CH" sz="3600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827584" y="3757683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600" b="1" dirty="0" smtClean="0"/>
              <a:t>Mittel</a:t>
            </a:r>
            <a:endParaRPr lang="de-CH" sz="3600" b="1" dirty="0"/>
          </a:p>
        </p:txBody>
      </p:sp>
      <p:cxnSp>
        <p:nvCxnSpPr>
          <p:cNvPr id="7" name="Gerade Verbindung mit Pfeil 6"/>
          <p:cNvCxnSpPr>
            <a:stCxn id="5" idx="2"/>
            <a:endCxn id="4" idx="0"/>
          </p:cNvCxnSpPr>
          <p:nvPr/>
        </p:nvCxnSpPr>
        <p:spPr>
          <a:xfrm>
            <a:off x="2051720" y="4404014"/>
            <a:ext cx="0" cy="795570"/>
          </a:xfrm>
          <a:prstGeom prst="straightConnector1">
            <a:avLst/>
          </a:prstGeom>
          <a:ln w="762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4397856" y="3573016"/>
            <a:ext cx="34563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CH" sz="2000" dirty="0" smtClean="0"/>
              <a:t>Professionalisierung von Ehrenamtlichen in der Schweiz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4433272" y="5057889"/>
            <a:ext cx="34563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CH" sz="2000" dirty="0" smtClean="0"/>
              <a:t>Schutz und wissenschaftlicher Umgang der / mit «Archäologie»</a:t>
            </a:r>
          </a:p>
        </p:txBody>
      </p:sp>
    </p:spTree>
    <p:extLst>
      <p:ext uri="{BB962C8B-B14F-4D97-AF65-F5344CB8AC3E}">
        <p14:creationId xmlns:p14="http://schemas.microsoft.com/office/powerpoint/2010/main" val="155481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Problemstellung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endParaRPr lang="de-CH" dirty="0" smtClean="0"/>
          </a:p>
          <a:p>
            <a:pPr>
              <a:spcAft>
                <a:spcPts val="1200"/>
              </a:spcAft>
            </a:pPr>
            <a:r>
              <a:rPr lang="de-CH" dirty="0" smtClean="0"/>
              <a:t>Zwei Welten</a:t>
            </a:r>
          </a:p>
          <a:p>
            <a:pPr>
              <a:spcAft>
                <a:spcPts val="1200"/>
              </a:spcAft>
            </a:pPr>
            <a:r>
              <a:rPr lang="de-CH" dirty="0" smtClean="0"/>
              <a:t>Archäologe als «Professioneller»</a:t>
            </a:r>
            <a:br>
              <a:rPr lang="de-CH" dirty="0" smtClean="0"/>
            </a:br>
            <a:r>
              <a:rPr lang="de-CH" dirty="0" smtClean="0"/>
              <a:t>vs. Ehrenamtlicher als «Unprofessioneller»</a:t>
            </a:r>
          </a:p>
          <a:p>
            <a:pPr>
              <a:spcAft>
                <a:spcPts val="1200"/>
              </a:spcAft>
            </a:pPr>
            <a:r>
              <a:rPr lang="de-CH" dirty="0" smtClean="0"/>
              <a:t>Professionalisierung von Ehrenamtlichen benötigt Prozess der (Aus-)Bildung</a:t>
            </a:r>
          </a:p>
          <a:p>
            <a:pPr>
              <a:spcAft>
                <a:spcPts val="1200"/>
              </a:spcAft>
            </a:pPr>
            <a:r>
              <a:rPr lang="de-CH" dirty="0" smtClean="0"/>
              <a:t>&gt;&gt; Didaktischer Prozess: Lehren und Lernen</a:t>
            </a:r>
          </a:p>
          <a:p>
            <a:pPr>
              <a:spcAft>
                <a:spcPts val="1200"/>
              </a:spcAft>
            </a:pPr>
            <a:r>
              <a:rPr lang="de-CH" dirty="0" smtClean="0"/>
              <a:t>&gt;&gt; Rollenverteilung: Lehrer und Lerner</a:t>
            </a:r>
          </a:p>
          <a:p>
            <a:pPr>
              <a:spcAft>
                <a:spcPts val="1200"/>
              </a:spcAft>
            </a:pPr>
            <a:r>
              <a:rPr lang="de-CH" dirty="0" smtClean="0"/>
              <a:t>Erhebung des Lernstandes des Lerners notwendig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60763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CH" dirty="0" smtClean="0"/>
              <a:t>Zwei Welten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Archäologe / Lehrer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de-CH" dirty="0" smtClean="0"/>
              <a:t>Ausbildung: Fachspezifisches Studium / Lehre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de-CH" dirty="0" smtClean="0"/>
              <a:t>Kenntnisse: Wissenschaft, System, Recht, Personen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de-CH" dirty="0" smtClean="0"/>
              <a:t>Können: Fähigkeiten &amp; Fertigkeiten vorhanden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de-CH" dirty="0" smtClean="0"/>
              <a:t>Prozess-Strategien / Erfahrungen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de-CH" dirty="0" smtClean="0"/>
              <a:t>Archäologie: Beruf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CH" dirty="0" smtClean="0"/>
              <a:t>Ehrenamtliche: Lerner</a:t>
            </a:r>
            <a:endParaRPr lang="de-CH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de-CH" dirty="0" smtClean="0"/>
              <a:t>Ausbildung: Fachfremdes Studium / Lehre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de-CH" dirty="0" smtClean="0"/>
              <a:t>Kenntnisse: möglicherweise vorhanden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de-CH" dirty="0" smtClean="0"/>
              <a:t>Können teilweise vorhanden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de-CH" dirty="0" smtClean="0"/>
              <a:t>Wenig / keine Erfahrung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de-CH" dirty="0" smtClean="0"/>
              <a:t>Archäologie: Interesse</a:t>
            </a:r>
            <a:endParaRPr lang="de-CH" dirty="0"/>
          </a:p>
        </p:txBody>
      </p:sp>
      <p:cxnSp>
        <p:nvCxnSpPr>
          <p:cNvPr id="8" name="Gerade Verbindung mit Pfeil 7"/>
          <p:cNvCxnSpPr/>
          <p:nvPr/>
        </p:nvCxnSpPr>
        <p:spPr>
          <a:xfrm>
            <a:off x="2843808" y="6381328"/>
            <a:ext cx="3600400" cy="0"/>
          </a:xfrm>
          <a:prstGeom prst="straightConnector1">
            <a:avLst/>
          </a:prstGeom>
          <a:ln w="152400">
            <a:solidFill>
              <a:schemeClr val="accent4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 rot="960000">
            <a:off x="539552" y="2924944"/>
            <a:ext cx="7992888" cy="144655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CH" sz="8800" b="1" dirty="0" smtClean="0"/>
              <a:t>Differenz!</a:t>
            </a:r>
            <a:endParaRPr lang="de-CH" sz="8800" b="1" dirty="0"/>
          </a:p>
        </p:txBody>
      </p:sp>
    </p:spTree>
    <p:extLst>
      <p:ext uri="{BB962C8B-B14F-4D97-AF65-F5344CB8AC3E}">
        <p14:creationId xmlns:p14="http://schemas.microsoft.com/office/powerpoint/2010/main" val="236665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Lebenswelt der Ehrenamtlichen I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de-CH" dirty="0"/>
              <a:t>Ausbildung</a:t>
            </a:r>
            <a:r>
              <a:rPr lang="de-CH" dirty="0" smtClean="0"/>
              <a:t>: Zahnarzt, Sachbearbeiter Steueramt, Informatiker, Landwirt, Polizist, PH-Dozent, Maturand, Brunnenmeister, Bankangestellte</a:t>
            </a:r>
            <a:br>
              <a:rPr lang="de-CH" dirty="0" smtClean="0"/>
            </a:b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&gt;&gt; selten Ausbildung im wissenschaftlichen Arbeiten</a:t>
            </a:r>
            <a:br>
              <a:rPr lang="de-CH" dirty="0" smtClean="0"/>
            </a:br>
            <a:endParaRPr lang="de-CH" dirty="0"/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de-CH" dirty="0"/>
              <a:t>Kenntnisse</a:t>
            </a:r>
            <a:r>
              <a:rPr lang="de-CH" dirty="0" smtClean="0"/>
              <a:t>: spezifische Epochenkenntnisse, «Münzen», Ausgrabungen, internationale Archäologie, Zeitschriften, Kontakt mit 1-2 Archäologen</a:t>
            </a:r>
            <a:br>
              <a:rPr lang="de-CH" dirty="0" smtClean="0"/>
            </a:b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&gt;&gt; selten Kenntnisse über «Schweizer Archäologie», über geltendes Recht und über das System</a:t>
            </a:r>
          </a:p>
        </p:txBody>
      </p:sp>
    </p:spTree>
    <p:extLst>
      <p:ext uri="{BB962C8B-B14F-4D97-AF65-F5344CB8AC3E}">
        <p14:creationId xmlns:p14="http://schemas.microsoft.com/office/powerpoint/2010/main" val="2431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Lebenswelt der Ehrenamtlichen II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600200"/>
            <a:ext cx="8820472" cy="4876800"/>
          </a:xfrm>
        </p:spPr>
        <p:txBody>
          <a:bodyPr>
            <a:norm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 startAt="3"/>
            </a:pPr>
            <a:r>
              <a:rPr lang="de-CH" dirty="0" smtClean="0"/>
              <a:t>Viele </a:t>
            </a:r>
            <a:r>
              <a:rPr lang="de-CH" dirty="0"/>
              <a:t>Fähigkeiten &amp; </a:t>
            </a:r>
            <a:r>
              <a:rPr lang="de-CH" dirty="0" smtClean="0"/>
              <a:t>Fertigkeiten</a:t>
            </a:r>
            <a:br>
              <a:rPr lang="de-CH" dirty="0" smtClean="0"/>
            </a:br>
            <a:r>
              <a:rPr lang="de-CH" dirty="0"/>
              <a:t/>
            </a:r>
            <a:br>
              <a:rPr lang="de-CH" dirty="0"/>
            </a:br>
            <a:r>
              <a:rPr lang="de-CH" dirty="0"/>
              <a:t>&gt;&gt; aber selten Archäologie-spezifisches Können (Archivarbeit, Kartenlesen, Prospektionsmethoden, </a:t>
            </a:r>
            <a:r>
              <a:rPr lang="de-CH" dirty="0" smtClean="0"/>
              <a:t>Geländeinterpretation, geographische Überlegungen usw.)</a:t>
            </a:r>
            <a:br>
              <a:rPr lang="de-CH" dirty="0" smtClean="0"/>
            </a:br>
            <a:endParaRPr lang="de-CH" dirty="0"/>
          </a:p>
          <a:p>
            <a:pPr marL="457200" indent="-457200">
              <a:spcAft>
                <a:spcPts val="600"/>
              </a:spcAft>
              <a:buFont typeface="+mj-lt"/>
              <a:buAutoNum type="arabicPeriod" startAt="3"/>
            </a:pPr>
            <a:r>
              <a:rPr lang="de-CH" dirty="0"/>
              <a:t>Wenig praktische, eigene </a:t>
            </a:r>
            <a:r>
              <a:rPr lang="de-CH" dirty="0" smtClean="0"/>
              <a:t>Erfahrung</a:t>
            </a:r>
            <a:br>
              <a:rPr lang="de-CH" dirty="0" smtClean="0"/>
            </a:br>
            <a:r>
              <a:rPr lang="de-CH" dirty="0"/>
              <a:t/>
            </a:r>
            <a:br>
              <a:rPr lang="de-CH" dirty="0"/>
            </a:br>
            <a:r>
              <a:rPr lang="de-CH" dirty="0"/>
              <a:t>&gt;&gt; Spaziergänge, Wanderungen, Museen, </a:t>
            </a:r>
            <a:r>
              <a:rPr lang="de-CH" dirty="0" smtClean="0"/>
              <a:t>Führungen</a:t>
            </a:r>
            <a:br>
              <a:rPr lang="de-CH" dirty="0" smtClean="0"/>
            </a:br>
            <a:endParaRPr lang="de-CH" dirty="0"/>
          </a:p>
          <a:p>
            <a:pPr marL="457200" indent="-457200">
              <a:spcAft>
                <a:spcPts val="600"/>
              </a:spcAft>
              <a:buFont typeface="+mj-lt"/>
              <a:buAutoNum type="arabicPeriod" startAt="3"/>
            </a:pPr>
            <a:r>
              <a:rPr lang="de-CH" dirty="0"/>
              <a:t>Interesse: </a:t>
            </a:r>
            <a:r>
              <a:rPr lang="de-CH" b="1" dirty="0"/>
              <a:t>Finden</a:t>
            </a:r>
            <a:r>
              <a:rPr lang="de-CH" b="1" dirty="0" smtClean="0"/>
              <a:t>!</a:t>
            </a:r>
            <a:endParaRPr lang="de-CH" b="1" dirty="0"/>
          </a:p>
        </p:txBody>
      </p:sp>
    </p:spTree>
    <p:extLst>
      <p:ext uri="{BB962C8B-B14F-4D97-AF65-F5344CB8AC3E}">
        <p14:creationId xmlns:p14="http://schemas.microsoft.com/office/powerpoint/2010/main" val="405406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larheit">
  <a:themeElements>
    <a:clrScheme name="Klarhei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larhe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399</Words>
  <Application>Microsoft Office PowerPoint</Application>
  <PresentationFormat>Bildschirmpräsentation (4:3)</PresentationFormat>
  <Paragraphs>96</Paragraphs>
  <Slides>14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Klarheit</vt:lpstr>
      <vt:lpstr>Der Umgang mit Ehrenamtlichen    </vt:lpstr>
      <vt:lpstr>Schutz und andere Interessen</vt:lpstr>
      <vt:lpstr>Schutz als öffentliches Interesse</vt:lpstr>
      <vt:lpstr>Professionalisierung von Ehrenamtlichen</vt:lpstr>
      <vt:lpstr>Professionalisierung von Ehrenamtlichen</vt:lpstr>
      <vt:lpstr>Problemstellung</vt:lpstr>
      <vt:lpstr>Zwei Welten</vt:lpstr>
      <vt:lpstr>Lebenswelt der Ehrenamtlichen I</vt:lpstr>
      <vt:lpstr>Lebenswelt der Ehrenamtlichen II</vt:lpstr>
      <vt:lpstr>Besondere Erfahrungen</vt:lpstr>
      <vt:lpstr>Folgerungen I</vt:lpstr>
      <vt:lpstr>Folgerungen II</vt:lpstr>
      <vt:lpstr>Ausblick</vt:lpstr>
      <vt:lpstr>Besten Dank für ihre Aufmerksamkeit!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Umgang mit Ehrenamtlichen</dc:title>
  <dc:creator>Lenovo</dc:creator>
  <cp:lastModifiedBy>Lenovo</cp:lastModifiedBy>
  <cp:revision>14</cp:revision>
  <dcterms:created xsi:type="dcterms:W3CDTF">2017-11-24T17:10:27Z</dcterms:created>
  <dcterms:modified xsi:type="dcterms:W3CDTF">2017-11-26T16:09:11Z</dcterms:modified>
</cp:coreProperties>
</file>