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21E247-E74F-4C76-8AC4-C723735EE124}" type="datetimeFigureOut">
              <a:rPr lang="de-CH" smtClean="0"/>
              <a:t>19.06.2017</a:t>
            </a:fld>
            <a:endParaRPr lang="de-CH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B6FA29-4D62-4331-9848-FDCCDB3DFAA4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Stadt Grenchen, SWG, Panaiia &amp; Crausaz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4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569283" y="1194115"/>
            <a:ext cx="439248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3200" dirty="0" smtClean="0"/>
              <a:t>Stadt Grenchen</a:t>
            </a:r>
            <a:endParaRPr lang="de-CH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3563888" y="3066323"/>
            <a:ext cx="43924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2800" dirty="0" smtClean="0"/>
              <a:t>Städtische Werke SWG</a:t>
            </a:r>
            <a:endParaRPr lang="de-CH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563888" y="5010539"/>
            <a:ext cx="43924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2800" dirty="0" smtClean="0"/>
              <a:t>Panaiia &amp; Crausaz</a:t>
            </a:r>
            <a:endParaRPr lang="de-CH" sz="2800" dirty="0"/>
          </a:p>
        </p:txBody>
      </p:sp>
      <p:cxnSp>
        <p:nvCxnSpPr>
          <p:cNvPr id="8" name="Gerade Verbindung mit Pfeil 7"/>
          <p:cNvCxnSpPr>
            <a:stCxn id="4" idx="2"/>
            <a:endCxn id="5" idx="0"/>
          </p:cNvCxnSpPr>
          <p:nvPr/>
        </p:nvCxnSpPr>
        <p:spPr>
          <a:xfrm flipH="1">
            <a:off x="5760132" y="1778890"/>
            <a:ext cx="5395" cy="128743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>
            <a:endCxn id="6" idx="0"/>
          </p:cNvCxnSpPr>
          <p:nvPr/>
        </p:nvCxnSpPr>
        <p:spPr>
          <a:xfrm flipH="1">
            <a:off x="5760132" y="3589543"/>
            <a:ext cx="10791" cy="14209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940152" y="188169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Gemeindeinstitut</a:t>
            </a:r>
          </a:p>
          <a:p>
            <a:r>
              <a:rPr lang="de-CH" dirty="0" smtClean="0"/>
              <a:t>100% Eigentum</a:t>
            </a:r>
            <a:endParaRPr lang="de-CH" dirty="0"/>
          </a:p>
        </p:txBody>
      </p:sp>
      <p:sp>
        <p:nvSpPr>
          <p:cNvPr id="13" name="Textfeld 12"/>
          <p:cNvSpPr txBox="1"/>
          <p:nvPr/>
        </p:nvSpPr>
        <p:spPr>
          <a:xfrm>
            <a:off x="6070646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100% Aktien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67544" y="119411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Stadtpräsident:</a:t>
            </a:r>
          </a:p>
          <a:p>
            <a:r>
              <a:rPr lang="de-CH" dirty="0" smtClean="0"/>
              <a:t>François Scheidegger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67544" y="2588149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VR-Präsident:</a:t>
            </a:r>
          </a:p>
          <a:p>
            <a:r>
              <a:rPr lang="de-CH" dirty="0" smtClean="0"/>
              <a:t>François Scheidegger</a:t>
            </a:r>
          </a:p>
          <a:p>
            <a:endParaRPr lang="de-CH" dirty="0"/>
          </a:p>
          <a:p>
            <a:r>
              <a:rPr lang="de-CH" dirty="0" smtClean="0"/>
              <a:t>Direktor: Per Just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19944" y="488742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VR-Präsident:</a:t>
            </a:r>
            <a:br>
              <a:rPr lang="de-CH" dirty="0" smtClean="0"/>
            </a:br>
            <a:r>
              <a:rPr lang="de-CH" dirty="0" smtClean="0"/>
              <a:t>Per Just</a:t>
            </a:r>
          </a:p>
        </p:txBody>
      </p:sp>
    </p:spTree>
    <p:extLst>
      <p:ext uri="{BB962C8B-B14F-4D97-AF65-F5344CB8AC3E}">
        <p14:creationId xmlns:p14="http://schemas.microsoft.com/office/powerpoint/2010/main" val="341887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42" y="587382"/>
            <a:ext cx="641003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80-Grad-Pfeil 16"/>
          <p:cNvSpPr/>
          <p:nvPr/>
        </p:nvSpPr>
        <p:spPr>
          <a:xfrm rot="5400000">
            <a:off x="6957320" y="2525460"/>
            <a:ext cx="2031417" cy="1905514"/>
          </a:xfrm>
          <a:prstGeom prst="uturnArrow">
            <a:avLst>
              <a:gd name="adj1" fmla="val 11243"/>
              <a:gd name="adj2" fmla="val 13848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557381" y="1412776"/>
            <a:ext cx="2368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60% aller Aufträge 2.4 Mio.</a:t>
            </a:r>
            <a:endParaRPr lang="de-CH" dirty="0"/>
          </a:p>
        </p:txBody>
      </p:sp>
      <p:sp>
        <p:nvSpPr>
          <p:cNvPr id="19" name="Textfeld 18"/>
          <p:cNvSpPr txBox="1"/>
          <p:nvPr/>
        </p:nvSpPr>
        <p:spPr>
          <a:xfrm>
            <a:off x="1331640" y="505382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Wie wird garantiert, dass die Aufträge zu Konkurrenzpreisen vergeben werden?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84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42" y="587382"/>
            <a:ext cx="641003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076056" y="4941168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Firma A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6380584" y="4941168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Firma B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7685112" y="4956857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smtClean="0"/>
              <a:t>Firma C</a:t>
            </a:r>
            <a:endParaRPr lang="de-CH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6084168" y="2603606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6084168" y="2603606"/>
            <a:ext cx="1296144" cy="235325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>
            <a:endCxn id="5" idx="0"/>
          </p:cNvCxnSpPr>
          <p:nvPr/>
        </p:nvCxnSpPr>
        <p:spPr>
          <a:xfrm>
            <a:off x="7380312" y="2603606"/>
            <a:ext cx="880864" cy="235325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>
            <a:off x="7236296" y="2587917"/>
            <a:ext cx="109629" cy="23689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H="1">
            <a:off x="5994966" y="2630443"/>
            <a:ext cx="1296144" cy="137462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644552" y="571172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/>
              <a:t>Wie wird sichergestellt, dass das Gesetz über das öffentliche Beschaffungswesen eingehalten wird?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010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8761"/>
            <a:ext cx="4856706" cy="305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23528" y="548680"/>
            <a:ext cx="316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itchFamily="18" charset="2"/>
              <a:buChar char="-"/>
            </a:pPr>
            <a:r>
              <a:rPr lang="de-CH" dirty="0" smtClean="0"/>
              <a:t>Aufträge bis 300’000:</a:t>
            </a:r>
            <a:br>
              <a:rPr lang="de-CH" dirty="0" smtClean="0"/>
            </a:br>
            <a:r>
              <a:rPr lang="de-CH" dirty="0" smtClean="0"/>
              <a:t>freihändig</a:t>
            </a:r>
          </a:p>
          <a:p>
            <a:pPr marL="285750" indent="-285750">
              <a:buFont typeface="Symbol" pitchFamily="18" charset="2"/>
              <a:buChar char="-"/>
            </a:pPr>
            <a:endParaRPr lang="de-CH" dirty="0"/>
          </a:p>
          <a:p>
            <a:pPr marL="285750" indent="-285750">
              <a:buFont typeface="Symbol" pitchFamily="18" charset="2"/>
              <a:buChar char="-"/>
            </a:pPr>
            <a:r>
              <a:rPr lang="de-CH" dirty="0" smtClean="0"/>
              <a:t>Aufträge zwischen 300’000 und 500’000:</a:t>
            </a:r>
            <a:br>
              <a:rPr lang="de-CH" dirty="0" smtClean="0"/>
            </a:br>
            <a:r>
              <a:rPr lang="de-CH" dirty="0" smtClean="0"/>
              <a:t>Einladung mehrerer Firmen</a:t>
            </a:r>
          </a:p>
          <a:p>
            <a:pPr marL="285750" indent="-285750">
              <a:buFont typeface="Symbol" pitchFamily="18" charset="2"/>
              <a:buChar char="-"/>
            </a:pPr>
            <a:endParaRPr lang="de-CH" dirty="0"/>
          </a:p>
          <a:p>
            <a:pPr marL="285750" indent="-285750">
              <a:buFont typeface="Symbol" pitchFamily="18" charset="2"/>
              <a:buChar char="-"/>
            </a:pPr>
            <a:r>
              <a:rPr lang="de-CH" dirty="0" smtClean="0"/>
              <a:t>Aufträge ab 500’000:</a:t>
            </a:r>
            <a:br>
              <a:rPr lang="de-CH" dirty="0" smtClean="0"/>
            </a:br>
            <a:r>
              <a:rPr lang="de-CH" dirty="0" smtClean="0"/>
              <a:t>öffentliche Ausschreibung, selektive Auswahl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547664" y="4437112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Wie viele Einladungs- und öffentliche / selektive Verfahren wurden in den letzten 10 Jahren durchgeführt?</a:t>
            </a:r>
          </a:p>
        </p:txBody>
      </p:sp>
    </p:spTree>
    <p:extLst>
      <p:ext uri="{BB962C8B-B14F-4D97-AF65-F5344CB8AC3E}">
        <p14:creationId xmlns:p14="http://schemas.microsoft.com/office/powerpoint/2010/main" val="54448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4135"/>
            <a:ext cx="6408712" cy="403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051720" y="4797152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CH" dirty="0"/>
              <a:t>Wie wird sicherstellt, dass die Firma Panaiia &amp; Crausaz aufgrund der Quersubventionierung durch SWG resp. Stadt Grenchen nicht widerrechtlich fremd- oder Dritt-Aufträge in anderen Gemeinden akquiriert?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164288" y="31409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Biel</a:t>
            </a:r>
            <a:endParaRPr lang="de-CH" dirty="0"/>
          </a:p>
        </p:txBody>
      </p:sp>
      <p:sp>
        <p:nvSpPr>
          <p:cNvPr id="6" name="Textfeld 5"/>
          <p:cNvSpPr txBox="1"/>
          <p:nvPr/>
        </p:nvSpPr>
        <p:spPr>
          <a:xfrm>
            <a:off x="7164288" y="39330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Solothurn</a:t>
            </a:r>
            <a:endParaRPr lang="de-CH" dirty="0"/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6516216" y="3510300"/>
            <a:ext cx="648072" cy="2067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>
            <a:endCxn id="6" idx="1"/>
          </p:cNvCxnSpPr>
          <p:nvPr/>
        </p:nvCxnSpPr>
        <p:spPr>
          <a:xfrm>
            <a:off x="6516216" y="3975624"/>
            <a:ext cx="648072" cy="14209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1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127</Words>
  <Application>Microsoft Office PowerPoint</Application>
  <PresentationFormat>Bildschirmpräsentation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Deimos</vt:lpstr>
      <vt:lpstr>Stadt Grenchen, SWG, Panaiia &amp; Crausaz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Stadt Grenchen, SWG, Panaiia &amp; Crausaz</dc:title>
  <dc:creator>Lenovo</dc:creator>
  <cp:lastModifiedBy>Lenovo</cp:lastModifiedBy>
  <cp:revision>3</cp:revision>
  <dcterms:created xsi:type="dcterms:W3CDTF">2017-06-19T16:20:09Z</dcterms:created>
  <dcterms:modified xsi:type="dcterms:W3CDTF">2017-06-19T16:49:57Z</dcterms:modified>
</cp:coreProperties>
</file>